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41"/>
  </p:notesMasterIdLst>
  <p:sldIdLst>
    <p:sldId id="256" r:id="rId2"/>
    <p:sldId id="257" r:id="rId3"/>
    <p:sldId id="312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63" r:id="rId12"/>
    <p:sldId id="295" r:id="rId13"/>
    <p:sldId id="296" r:id="rId14"/>
    <p:sldId id="298" r:id="rId15"/>
    <p:sldId id="305" r:id="rId16"/>
    <p:sldId id="308" r:id="rId17"/>
    <p:sldId id="302" r:id="rId18"/>
    <p:sldId id="300" r:id="rId19"/>
    <p:sldId id="264" r:id="rId20"/>
    <p:sldId id="267" r:id="rId21"/>
    <p:sldId id="271" r:id="rId22"/>
    <p:sldId id="273" r:id="rId23"/>
    <p:sldId id="268" r:id="rId24"/>
    <p:sldId id="269" r:id="rId25"/>
    <p:sldId id="270" r:id="rId26"/>
    <p:sldId id="315" r:id="rId27"/>
    <p:sldId id="266" r:id="rId28"/>
    <p:sldId id="290" r:id="rId29"/>
    <p:sldId id="289" r:id="rId30"/>
    <p:sldId id="294" r:id="rId31"/>
    <p:sldId id="291" r:id="rId32"/>
    <p:sldId id="292" r:id="rId33"/>
    <p:sldId id="293" r:id="rId34"/>
    <p:sldId id="314" r:id="rId35"/>
    <p:sldId id="281" r:id="rId36"/>
    <p:sldId id="306" r:id="rId37"/>
    <p:sldId id="309" r:id="rId38"/>
    <p:sldId id="313" r:id="rId39"/>
    <p:sldId id="31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EC8F9A-2190-00D5-394C-5E3ACBF12992}" v="1" dt="2023-04-20T00:29:57.095"/>
    <p1510:client id="{18388573-BBD7-D544-873E-41A270D9117D}" v="5" dt="2023-06-01T23:41:13.895"/>
    <p1510:client id="{3AAF1648-551E-9313-A8F9-72FE2E23841D}" v="130" dt="2023-04-18T05:38:36.677"/>
    <p1510:client id="{3BE9F7A7-E7A2-17CA-97E8-4AFE10D46967}" v="81" dt="2023-04-18T04:05:54.278"/>
    <p1510:client id="{513102DE-DB4C-DF20-23FA-1C33B8E4CD86}" v="3231" dt="2023-04-18T16:30:15.747"/>
    <p1510:client id="{539DA18B-F431-1A2A-141D-502D416BB8B4}" v="88" dt="2023-04-18T12:58:43.723"/>
    <p1510:client id="{54DE90F5-CE25-099B-C5BC-AD7BD3C5EF8C}" v="910" dt="2023-04-18T06:32:57.359"/>
    <p1510:client id="{595FACA3-6BF7-B129-A7FB-A50D791D441A}" v="998" dt="2023-04-18T08:52:27.758"/>
    <p1510:client id="{6971A09C-0719-0B74-AA47-648AEA64B0AC}" v="66" dt="2023-04-18T18:52:12.497"/>
    <p1510:client id="{76693F76-9ED3-F79B-FA6D-8BAB36C5B1DF}" v="4" dt="2023-04-17T21:00:55.714"/>
    <p1510:client id="{A87ED19E-E843-EABB-90F0-439BB22F11E8}" v="5" dt="2023-04-18T21:19:17.837"/>
    <p1510:client id="{B8C28DAB-145A-4416-FC93-B58C4FBA2BC4}" v="27" dt="2023-04-18T13:21:07.548"/>
    <p1510:client id="{C7BF8280-B1F5-4FEC-B86A-80F1C19ACDE9}" v="3781" dt="2023-04-18T16:32:21.199"/>
    <p1510:client id="{D66C76F9-7B95-4328-B093-E09A0B32682F}" v="41" dt="2023-04-18T02:39:19.992"/>
    <p1510:client id="{F43843E9-4ABD-817F-5494-43344DE60E72}" v="114" dt="2023-04-18T15:42:59.218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0FAAA-7725-4293-A820-1D4B4900D60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23835-B43C-4560-9FA8-6F7914A8C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23835-B43C-4560-9FA8-6F7914A8CF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0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253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551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414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5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4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5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13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8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2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204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8" r:id="rId6"/>
    <p:sldLayoutId id="2147483753" r:id="rId7"/>
    <p:sldLayoutId id="2147483754" r:id="rId8"/>
    <p:sldLayoutId id="2147483755" r:id="rId9"/>
    <p:sldLayoutId id="2147483757" r:id="rId10"/>
    <p:sldLayoutId id="214748375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57">
            <a:extLst>
              <a:ext uri="{FF2B5EF4-FFF2-40B4-BE49-F238E27FC236}">
                <a16:creationId xmlns:a16="http://schemas.microsoft.com/office/drawing/2014/main" id="{FFC321AD-2C92-446F-AF58-8CAA634BF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59">
            <a:extLst>
              <a:ext uri="{FF2B5EF4-FFF2-40B4-BE49-F238E27FC236}">
                <a16:creationId xmlns:a16="http://schemas.microsoft.com/office/drawing/2014/main" id="{3EA855B9-EE27-4441-846C-35DF1C648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3" descr="An abstract genetic concept">
            <a:extLst>
              <a:ext uri="{FF2B5EF4-FFF2-40B4-BE49-F238E27FC236}">
                <a16:creationId xmlns:a16="http://schemas.microsoft.com/office/drawing/2014/main" id="{5E37AF27-E075-3F1D-3105-D971DCB9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501" b="20249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6526" y="1261872"/>
            <a:ext cx="7279885" cy="28529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Batch Informed Trees (BIT*)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389" y="4489103"/>
            <a:ext cx="6924014" cy="17234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200">
                <a:solidFill>
                  <a:srgbClr val="FFFFFF"/>
                </a:solidFill>
              </a:rPr>
              <a:t>Authors: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rgbClr val="FFFFFF"/>
                </a:solidFill>
              </a:rPr>
              <a:t>Sahasrajit Anantharamakrishnan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rgbClr val="FFFFFF"/>
                </a:solidFill>
                <a:latin typeface="Avenir Next LT Pro"/>
                <a:ea typeface="+mj-ea"/>
                <a:cs typeface="+mj-cs"/>
              </a:rPr>
              <a:t>Thejaswini</a:t>
            </a:r>
            <a:r>
              <a:rPr lang="en-US" sz="1200" b="0">
                <a:solidFill>
                  <a:srgbClr val="FFFFFF"/>
                </a:solidFill>
              </a:rPr>
              <a:t> Goriparthi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rgbClr val="FFFFFF"/>
                </a:solidFill>
              </a:rPr>
              <a:t>Drake Moore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>
                <a:solidFill>
                  <a:srgbClr val="FFFFFF"/>
                </a:solidFill>
              </a:rPr>
              <a:t>Shankara Narayanan Vaidyanathan</a:t>
            </a:r>
          </a:p>
        </p:txBody>
      </p:sp>
      <p:sp>
        <p:nvSpPr>
          <p:cNvPr id="89" name="Rectangle 61">
            <a:extLst>
              <a:ext uri="{FF2B5EF4-FFF2-40B4-BE49-F238E27FC236}">
                <a16:creationId xmlns:a16="http://schemas.microsoft.com/office/drawing/2014/main" id="{2BF5D4DB-368A-4B23-81E4-E0454BAD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253" y="322803"/>
            <a:ext cx="642729" cy="2930667"/>
          </a:xfrm>
          <a:prstGeom prst="rect">
            <a:avLst/>
          </a:prstGeom>
          <a:blipFill dpi="0" rotWithShape="1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63">
            <a:extLst>
              <a:ext uri="{FF2B5EF4-FFF2-40B4-BE49-F238E27FC236}">
                <a16:creationId xmlns:a16="http://schemas.microsoft.com/office/drawing/2014/main" id="{F372D7B9-36D5-4C1F-B7C9-36717C28F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E16519-570B-1630-DA7A-08EC9635AEB3}"/>
              </a:ext>
            </a:extLst>
          </p:cNvPr>
          <p:cNvSpPr txBox="1">
            <a:spLocks/>
          </p:cNvSpPr>
          <p:nvPr/>
        </p:nvSpPr>
        <p:spPr>
          <a:xfrm>
            <a:off x="886105" y="584100"/>
            <a:ext cx="11034521" cy="575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600" b="1" kern="1200" cap="all" spc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rgbClr val="FFFFFF"/>
                </a:solidFill>
              </a:rPr>
              <a:t>EECE 5550 – Mobile Robotics - 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5FDA-432F-58D6-0A65-362D813F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5" y="458052"/>
            <a:ext cx="10357666" cy="1130706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Motion  planners – desired properties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17C8C4-0772-A4B1-EC78-C53F1CAE57AC}"/>
              </a:ext>
            </a:extLst>
          </p:cNvPr>
          <p:cNvSpPr txBox="1">
            <a:spLocks/>
          </p:cNvSpPr>
          <p:nvPr/>
        </p:nvSpPr>
        <p:spPr>
          <a:xfrm>
            <a:off x="911581" y="1825335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j-lt"/>
                <a:cs typeface="+mj-lt"/>
              </a:rPr>
              <a:t>Heuristically ordered search</a:t>
            </a:r>
            <a:r>
              <a:rPr lang="en-US">
                <a:ea typeface="+mj-lt"/>
                <a:cs typeface="+mj-lt"/>
              </a:rPr>
              <a:t> like A*!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Converges asymptotically to the optimal solution (</a:t>
            </a:r>
            <a:r>
              <a:rPr lang="en-US" b="1">
                <a:ea typeface="+mj-lt"/>
                <a:cs typeface="+mj-lt"/>
              </a:rPr>
              <a:t>Asymptotically optimal</a:t>
            </a:r>
            <a:r>
              <a:rPr lang="en-US">
                <a:ea typeface="+mj-lt"/>
                <a:cs typeface="+mj-lt"/>
              </a:rPr>
              <a:t>) !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Can quickly find a suboptimal path before completing the search for the optima (</a:t>
            </a:r>
            <a:r>
              <a:rPr lang="en-US" b="1">
                <a:ea typeface="+mj-lt"/>
                <a:cs typeface="+mj-lt"/>
              </a:rPr>
              <a:t>Anytime Search</a:t>
            </a:r>
            <a:r>
              <a:rPr lang="en-US">
                <a:ea typeface="+mj-lt"/>
                <a:cs typeface="+mj-lt"/>
              </a:rPr>
              <a:t>)! </a:t>
            </a:r>
            <a:endParaRPr lang="en-US"/>
          </a:p>
          <a:p>
            <a:r>
              <a:rPr lang="en-US" b="1">
                <a:ea typeface="+mj-lt"/>
                <a:cs typeface="+mj-lt"/>
              </a:rPr>
              <a:t>Probabilistically complete</a:t>
            </a:r>
            <a:r>
              <a:rPr lang="en-US">
                <a:ea typeface="+mj-lt"/>
                <a:cs typeface="+mj-lt"/>
              </a:rPr>
              <a:t> – probability that it finds a feasible solution if one exists when given infinite samples is unit.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84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DEAA-2CF5-07DD-F9F3-985C33BE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19145"/>
            <a:ext cx="5100579" cy="2544486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BATCH INFORMED TREES (BIT*) ALGORITHM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6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5FDA-432F-58D6-0A65-362D813F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5" y="458052"/>
            <a:ext cx="10357666" cy="1130706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 LITTLE BIT OF THEORY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17C8C4-0772-A4B1-EC78-C53F1CAE57AC}"/>
              </a:ext>
            </a:extLst>
          </p:cNvPr>
          <p:cNvSpPr txBox="1">
            <a:spLocks/>
          </p:cNvSpPr>
          <p:nvPr/>
        </p:nvSpPr>
        <p:spPr>
          <a:xfrm>
            <a:off x="911581" y="1825335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State space = collection of all possible states that a robot can be in during path planning.</a:t>
            </a:r>
          </a:p>
          <a:p>
            <a:r>
              <a:rPr lang="en-US">
                <a:ea typeface="+mj-lt"/>
                <a:cs typeface="+mj-lt"/>
              </a:rPr>
              <a:t>Path planning algorithms assume this space to be discrete.</a:t>
            </a:r>
          </a:p>
          <a:p>
            <a:r>
              <a:rPr lang="en-US"/>
              <a:t>If we randomly sample in this discrete random space, this set of states can be represented by a graph.</a:t>
            </a:r>
          </a:p>
          <a:p>
            <a:r>
              <a:rPr lang="en-US"/>
              <a:t>This is called a </a:t>
            </a:r>
            <a:r>
              <a:rPr lang="en-US">
                <a:ea typeface="+mj-lt"/>
                <a:cs typeface="+mj-lt"/>
              </a:rPr>
              <a:t>Random Geometric Graph (RGG)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0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5FDA-432F-58D6-0A65-362D813F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5" y="458052"/>
            <a:ext cx="10357666" cy="1130706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Random Geometric Graph (RGG) 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17C8C4-0772-A4B1-EC78-C53F1CAE57AC}"/>
              </a:ext>
            </a:extLst>
          </p:cNvPr>
          <p:cNvSpPr txBox="1">
            <a:spLocks/>
          </p:cNvSpPr>
          <p:nvPr/>
        </p:nvSpPr>
        <p:spPr>
          <a:xfrm>
            <a:off x="911581" y="1825335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Collection of nodes (states)</a:t>
            </a:r>
            <a:endParaRPr lang="en-US"/>
          </a:p>
          <a:p>
            <a:r>
              <a:rPr lang="en-US">
                <a:ea typeface="+mj-lt"/>
                <a:cs typeface="+mj-lt"/>
              </a:rPr>
              <a:t>Connected by edges (transitions)</a:t>
            </a:r>
          </a:p>
          <a:p>
            <a:r>
              <a:rPr lang="en-US">
                <a:ea typeface="+mj-lt"/>
                <a:cs typeface="+mj-lt"/>
              </a:rPr>
              <a:t>The connections (edges) between states (vertices) in a RGG depend on their relative geometric position.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1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17C8C4-0772-A4B1-EC78-C53F1CAE57AC}"/>
              </a:ext>
            </a:extLst>
          </p:cNvPr>
          <p:cNvSpPr txBox="1">
            <a:spLocks/>
          </p:cNvSpPr>
          <p:nvPr/>
        </p:nvSpPr>
        <p:spPr>
          <a:xfrm>
            <a:off x="610591" y="2163658"/>
            <a:ext cx="7170435" cy="4004062"/>
          </a:xfr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an initial random geometric graph using the start, the goal and edges defined by uniformly distributed random samples from the free space. </a:t>
            </a:r>
          </a:p>
          <a:p>
            <a:r>
              <a:rPr lang="en-US"/>
              <a:t>An explicit tree is then built outwards from the start towards the goal by a heuristic.</a:t>
            </a:r>
          </a:p>
          <a:p>
            <a:r>
              <a:rPr lang="en-US"/>
              <a:t>Its construction stops when a solution is found, or it can no longer be expanded.</a:t>
            </a:r>
          </a:p>
        </p:txBody>
      </p:sp>
      <p:pic>
        <p:nvPicPr>
          <p:cNvPr id="4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14500E0-FC10-E7FE-8BE5-8A1D6A72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47" y="4006945"/>
            <a:ext cx="2353761" cy="2360055"/>
          </a:xfrm>
          <a:prstGeom prst="rect">
            <a:avLst/>
          </a:prstGeom>
          <a:noFill/>
        </p:spPr>
      </p:pic>
      <p:pic>
        <p:nvPicPr>
          <p:cNvPr id="3" name="Picture 3" descr="Shape, qr code&#10;&#10;Description automatically generated">
            <a:extLst>
              <a:ext uri="{FF2B5EF4-FFF2-40B4-BE49-F238E27FC236}">
                <a16:creationId xmlns:a16="http://schemas.microsoft.com/office/drawing/2014/main" id="{4FC0199F-0E52-DE0D-36AE-F04E5382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469" y="1512474"/>
            <a:ext cx="2353827" cy="2360055"/>
          </a:xfrm>
          <a:prstGeom prst="rect">
            <a:avLst/>
          </a:prstGeo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DFE2D25-1C55-481A-9BA8-618AAE45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29A6B0A-E10B-4ACF-9F3B-0DC6219FDB73}" type="datetime1">
              <a:rPr lang="en-US" smtClean="0"/>
              <a:pPr>
                <a:spcAft>
                  <a:spcPts val="600"/>
                </a:spcAft>
              </a:pPr>
              <a:t>6/1/2023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B5FB8D-AE14-4467-8588-8A689987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A80A021-E2A7-4965-9D91-2D103FDB386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2E783CB-82AB-56AB-7EF7-1CE476D5CC16}"/>
              </a:ext>
            </a:extLst>
          </p:cNvPr>
          <p:cNvSpPr txBox="1">
            <a:spLocks/>
          </p:cNvSpPr>
          <p:nvPr/>
        </p:nvSpPr>
        <p:spPr>
          <a:xfrm>
            <a:off x="752905" y="458052"/>
            <a:ext cx="10357666" cy="1130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General Working of BIT*</a:t>
            </a:r>
          </a:p>
        </p:txBody>
      </p:sp>
    </p:spTree>
    <p:extLst>
      <p:ext uri="{BB962C8B-B14F-4D97-AF65-F5344CB8AC3E}">
        <p14:creationId xmlns:p14="http://schemas.microsoft.com/office/powerpoint/2010/main" val="2366745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17C8C4-0772-A4B1-EC78-C53F1CAE57AC}"/>
              </a:ext>
            </a:extLst>
          </p:cNvPr>
          <p:cNvSpPr txBox="1">
            <a:spLocks/>
          </p:cNvSpPr>
          <p:nvPr/>
        </p:nvSpPr>
        <p:spPr>
          <a:xfrm>
            <a:off x="818409" y="2114177"/>
            <a:ext cx="6962617" cy="4053543"/>
          </a:xfr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A new batch of samples is added to construct a denser RGG.</a:t>
            </a:r>
            <a:endParaRPr lang="en-US">
              <a:ea typeface="+mj-lt"/>
              <a:cs typeface="Arial"/>
            </a:endParaRPr>
          </a:p>
          <a:p>
            <a:r>
              <a:rPr lang="en-US">
                <a:ea typeface="+mj-lt"/>
                <a:cs typeface="+mj-lt"/>
              </a:rPr>
              <a:t>If a solution has been found, these samples are limited to the subproblem that could contain a better solution (as represented by the ellipse).</a:t>
            </a:r>
            <a:endParaRPr lang="en-US"/>
          </a:p>
          <a:p>
            <a:r>
              <a:rPr lang="en-US">
                <a:ea typeface="+mj-lt"/>
                <a:cs typeface="+mj-lt"/>
              </a:rPr>
              <a:t>To limit the samples, the previous solution found is pruned off of its branches that don't contribute to the sub optimal path.</a:t>
            </a:r>
          </a:p>
        </p:txBody>
      </p:sp>
      <p:pic>
        <p:nvPicPr>
          <p:cNvPr id="4" name="Picture 4" descr="Shape, arrow&#10;&#10;Description automatically generated">
            <a:extLst>
              <a:ext uri="{FF2B5EF4-FFF2-40B4-BE49-F238E27FC236}">
                <a16:creationId xmlns:a16="http://schemas.microsoft.com/office/drawing/2014/main" id="{514500E0-FC10-E7FE-8BE5-8A1D6A72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10" y="4006945"/>
            <a:ext cx="2347434" cy="2360055"/>
          </a:xfrm>
          <a:prstGeom prst="rect">
            <a:avLst/>
          </a:prstGeom>
          <a:noFill/>
        </p:spPr>
      </p:pic>
      <p:pic>
        <p:nvPicPr>
          <p:cNvPr id="3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FC0199F-0E52-DE0D-36AE-F04E5382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469" y="1512474"/>
            <a:ext cx="2353827" cy="2360055"/>
          </a:xfrm>
          <a:prstGeom prst="rect">
            <a:avLst/>
          </a:prstGeo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DFE2D25-1C55-481A-9BA8-618AAE45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29A6B0A-E10B-4ACF-9F3B-0DC6219FDB73}" type="datetime1">
              <a:rPr lang="en-US" smtClean="0"/>
              <a:pPr>
                <a:spcAft>
                  <a:spcPts val="600"/>
                </a:spcAft>
              </a:pPr>
              <a:t>6/1/2023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B5FB8D-AE14-4467-8588-8A689987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A80A021-E2A7-4965-9D91-2D103FDB386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2E783CB-82AB-56AB-7EF7-1CE476D5CC16}"/>
              </a:ext>
            </a:extLst>
          </p:cNvPr>
          <p:cNvSpPr txBox="1">
            <a:spLocks/>
          </p:cNvSpPr>
          <p:nvPr/>
        </p:nvSpPr>
        <p:spPr>
          <a:xfrm>
            <a:off x="752905" y="458052"/>
            <a:ext cx="10357666" cy="1130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General Working of BIT*</a:t>
            </a:r>
          </a:p>
        </p:txBody>
      </p:sp>
    </p:spTree>
    <p:extLst>
      <p:ext uri="{BB962C8B-B14F-4D97-AF65-F5344CB8AC3E}">
        <p14:creationId xmlns:p14="http://schemas.microsoft.com/office/powerpoint/2010/main" val="81640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17C8C4-0772-A4B1-EC78-C53F1CAE57AC}"/>
              </a:ext>
            </a:extLst>
          </p:cNvPr>
          <p:cNvSpPr txBox="1">
            <a:spLocks/>
          </p:cNvSpPr>
          <p:nvPr/>
        </p:nvSpPr>
        <p:spPr>
          <a:xfrm>
            <a:off x="749137" y="2114177"/>
            <a:ext cx="7031889" cy="4053543"/>
          </a:xfr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With the pruned path, higher samples are added within this ellipse and the search restarts. </a:t>
            </a:r>
            <a:endParaRPr lang="en-US">
              <a:ea typeface="+mj-lt"/>
              <a:cs typeface="Arial"/>
            </a:endParaRPr>
          </a:p>
          <a:p>
            <a:r>
              <a:rPr lang="en-US">
                <a:ea typeface="+mj-lt"/>
                <a:cs typeface="+mj-lt"/>
              </a:rPr>
              <a:t>This process is repeated indefinitely, restarting each time an improved solution is found. </a:t>
            </a:r>
            <a:endParaRPr lang="en-US"/>
          </a:p>
          <a:p>
            <a:r>
              <a:rPr lang="en-US">
                <a:ea typeface="+mj-lt"/>
                <a:cs typeface="+mj-lt"/>
              </a:rPr>
              <a:t>The construction of the tree stops when the solution cannot be improved or when there are no more collision-free edges to traverse or when it goes beyond a set time limit. 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14500E0-FC10-E7FE-8BE5-8A1D6A72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10" y="4016361"/>
            <a:ext cx="2347434" cy="2341223"/>
          </a:xfrm>
          <a:prstGeom prst="rect">
            <a:avLst/>
          </a:prstGeom>
          <a:noFill/>
        </p:spPr>
      </p:pic>
      <p:pic>
        <p:nvPicPr>
          <p:cNvPr id="3" name="Picture 3" descr="Qr code&#10;&#10;Description automatically generated">
            <a:extLst>
              <a:ext uri="{FF2B5EF4-FFF2-40B4-BE49-F238E27FC236}">
                <a16:creationId xmlns:a16="http://schemas.microsoft.com/office/drawing/2014/main" id="{4FC0199F-0E52-DE0D-36AE-F04E5382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02" y="1512474"/>
            <a:ext cx="2353761" cy="2360055"/>
          </a:xfrm>
          <a:prstGeom prst="rect">
            <a:avLst/>
          </a:prstGeo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DFE2D25-1C55-481A-9BA8-618AAE45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29A6B0A-E10B-4ACF-9F3B-0DC6219FDB73}" type="datetime1">
              <a:rPr lang="en-US" smtClean="0"/>
              <a:pPr>
                <a:spcAft>
                  <a:spcPts val="600"/>
                </a:spcAft>
              </a:pPr>
              <a:t>6/1/2023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B5FB8D-AE14-4467-8588-8A689987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A80A021-E2A7-4965-9D91-2D103FDB386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2E783CB-82AB-56AB-7EF7-1CE476D5CC16}"/>
              </a:ext>
            </a:extLst>
          </p:cNvPr>
          <p:cNvSpPr txBox="1">
            <a:spLocks/>
          </p:cNvSpPr>
          <p:nvPr/>
        </p:nvSpPr>
        <p:spPr>
          <a:xfrm>
            <a:off x="752905" y="458052"/>
            <a:ext cx="10357666" cy="1130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General Working of BIT*</a:t>
            </a:r>
          </a:p>
        </p:txBody>
      </p:sp>
    </p:spTree>
    <p:extLst>
      <p:ext uri="{BB962C8B-B14F-4D97-AF65-F5344CB8AC3E}">
        <p14:creationId xmlns:p14="http://schemas.microsoft.com/office/powerpoint/2010/main" val="390439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5FDA-432F-58D6-0A65-362D813F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787" y="1826"/>
            <a:ext cx="9277991" cy="882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General Working of BIT*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DFE2D25-1C55-481A-9BA8-618AAE45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29A6B0A-E10B-4ACF-9F3B-0DC6219FDB73}" type="datetime1">
              <a:rPr lang="en-US" smtClean="0"/>
              <a:pPr>
                <a:spcAft>
                  <a:spcPts val="600"/>
                </a:spcAft>
              </a:pPr>
              <a:t>6/1/2023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B5FB8D-AE14-4467-8588-8A689987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A80A021-E2A7-4965-9D91-2D103FDB386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1F2DAFE-931B-2C65-81D0-17714798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08" y="3920652"/>
            <a:ext cx="2743200" cy="2735943"/>
          </a:xfrm>
          <a:prstGeom prst="rect">
            <a:avLst/>
          </a:prstGeom>
        </p:spPr>
      </p:pic>
      <p:pic>
        <p:nvPicPr>
          <p:cNvPr id="6" name="Picture 6" descr="Qr code&#10;&#10;Description automatically generated">
            <a:extLst>
              <a:ext uri="{FF2B5EF4-FFF2-40B4-BE49-F238E27FC236}">
                <a16:creationId xmlns:a16="http://schemas.microsoft.com/office/drawing/2014/main" id="{0A9AE0C0-B337-C1BB-BB70-50C9C85FC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618" y="3959733"/>
            <a:ext cx="2743200" cy="2757948"/>
          </a:xfrm>
          <a:prstGeom prst="rect">
            <a:avLst/>
          </a:prstGeom>
        </p:spPr>
      </p:pic>
      <p:pic>
        <p:nvPicPr>
          <p:cNvPr id="7" name="Picture 8" descr="Qr code&#10;&#10;Description automatically generated">
            <a:extLst>
              <a:ext uri="{FF2B5EF4-FFF2-40B4-BE49-F238E27FC236}">
                <a16:creationId xmlns:a16="http://schemas.microsoft.com/office/drawing/2014/main" id="{F61097D1-8AEE-186A-D215-45C2B54AC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906" y="3963671"/>
            <a:ext cx="2743200" cy="2750554"/>
          </a:xfrm>
          <a:prstGeom prst="rect">
            <a:avLst/>
          </a:prstGeom>
        </p:spPr>
      </p:pic>
      <p:pic>
        <p:nvPicPr>
          <p:cNvPr id="9" name="Picture 9" descr="Shape, arrow&#10;&#10;Description automatically generated">
            <a:extLst>
              <a:ext uri="{FF2B5EF4-FFF2-40B4-BE49-F238E27FC236}">
                <a16:creationId xmlns:a16="http://schemas.microsoft.com/office/drawing/2014/main" id="{3C9DEE91-7AC7-9CA0-D3B1-637247255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200" y="1008281"/>
            <a:ext cx="2743200" cy="2757948"/>
          </a:xfrm>
          <a:prstGeom prst="rect">
            <a:avLst/>
          </a:prstGeom>
        </p:spPr>
      </p:pic>
      <p:pic>
        <p:nvPicPr>
          <p:cNvPr id="10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327CE0E-5459-A855-F584-12EBF6805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083" y="1002695"/>
            <a:ext cx="2743200" cy="2750535"/>
          </a:xfrm>
          <a:prstGeom prst="rect">
            <a:avLst/>
          </a:prstGeom>
        </p:spPr>
      </p:pic>
      <p:pic>
        <p:nvPicPr>
          <p:cNvPr id="11" name="Picture 11" descr="Shape, qr code&#10;&#10;Description automatically generated">
            <a:extLst>
              <a:ext uri="{FF2B5EF4-FFF2-40B4-BE49-F238E27FC236}">
                <a16:creationId xmlns:a16="http://schemas.microsoft.com/office/drawing/2014/main" id="{E007C899-E77D-B848-FE1A-53836FB3C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31" y="1004784"/>
            <a:ext cx="2743200" cy="275045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7E4E5867-7CA7-7D9C-3894-4B98F6362131}"/>
              </a:ext>
            </a:extLst>
          </p:cNvPr>
          <p:cNvSpPr/>
          <p:nvPr/>
        </p:nvSpPr>
        <p:spPr>
          <a:xfrm>
            <a:off x="3624146" y="2193073"/>
            <a:ext cx="706243" cy="278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EE17A38-E42B-26E4-7655-103026FB226E}"/>
              </a:ext>
            </a:extLst>
          </p:cNvPr>
          <p:cNvSpPr/>
          <p:nvPr/>
        </p:nvSpPr>
        <p:spPr>
          <a:xfrm>
            <a:off x="7229707" y="2193073"/>
            <a:ext cx="706243" cy="278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5DB2438-8C30-E0BD-E683-47C256B6A128}"/>
              </a:ext>
            </a:extLst>
          </p:cNvPr>
          <p:cNvSpPr/>
          <p:nvPr/>
        </p:nvSpPr>
        <p:spPr>
          <a:xfrm rot="10800000">
            <a:off x="7294755" y="5092390"/>
            <a:ext cx="706243" cy="278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2228B47-2E64-A31D-4E78-E89F71BE7DB0}"/>
              </a:ext>
            </a:extLst>
          </p:cNvPr>
          <p:cNvSpPr/>
          <p:nvPr/>
        </p:nvSpPr>
        <p:spPr>
          <a:xfrm rot="10800000">
            <a:off x="3679901" y="5064511"/>
            <a:ext cx="706243" cy="278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1DE68DC-1701-77AD-BD57-DB8247352C00}"/>
              </a:ext>
            </a:extLst>
          </p:cNvPr>
          <p:cNvSpPr/>
          <p:nvPr/>
        </p:nvSpPr>
        <p:spPr>
          <a:xfrm>
            <a:off x="9367023" y="3754244"/>
            <a:ext cx="232317" cy="1951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17C8C4-0772-A4B1-EC78-C53F1CAE57AC}"/>
              </a:ext>
            </a:extLst>
          </p:cNvPr>
          <p:cNvSpPr txBox="1">
            <a:spLocks/>
          </p:cNvSpPr>
          <p:nvPr/>
        </p:nvSpPr>
        <p:spPr>
          <a:xfrm>
            <a:off x="861976" y="1481791"/>
            <a:ext cx="6705318" cy="4607724"/>
          </a:xfr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BIT* is known to find a balance between the benefits of graph search and sampling-based methods.</a:t>
            </a:r>
            <a:endParaRPr lang="en-US"/>
          </a:p>
          <a:p>
            <a:r>
              <a:rPr lang="en-US">
                <a:ea typeface="+mj-lt"/>
                <a:cs typeface="+mj-lt"/>
              </a:rPr>
              <a:t>By processing samples in batches, its search can be ordered around the minimum solution proposed by a heuristic, as in A*.</a:t>
            </a:r>
            <a:endParaRPr lang="en-US"/>
          </a:p>
          <a:p>
            <a:r>
              <a:rPr lang="en-US">
                <a:ea typeface="+mj-lt"/>
                <a:cs typeface="+mj-lt"/>
              </a:rPr>
              <a:t>By processing multiple batches of samples, it converges asymptotically towards the global optimum with anytime resolution, as in RRT*. </a:t>
            </a:r>
            <a:endParaRPr lang="en-US"/>
          </a:p>
          <a:p>
            <a:r>
              <a:rPr lang="en-US"/>
              <a:t>Now, Let's understand it even better!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DFE2D25-1C55-481A-9BA8-618AAE45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29A6B0A-E10B-4ACF-9F3B-0DC6219FDB73}" type="datetime1">
              <a:rPr lang="en-US" smtClean="0"/>
              <a:pPr>
                <a:spcAft>
                  <a:spcPts val="600"/>
                </a:spcAft>
              </a:pPr>
              <a:t>6/1/2023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B5FB8D-AE14-4467-8588-8A689987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A80A021-E2A7-4965-9D91-2D103FDB386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6" name="Picture 8" descr="Qr code&#10;&#10;Description automatically generated">
            <a:extLst>
              <a:ext uri="{FF2B5EF4-FFF2-40B4-BE49-F238E27FC236}">
                <a16:creationId xmlns:a16="http://schemas.microsoft.com/office/drawing/2014/main" id="{50C81F1E-2FBC-B1BA-A7DA-90937A23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492" y="3591963"/>
            <a:ext cx="2743200" cy="2750554"/>
          </a:xfrm>
          <a:prstGeom prst="rect">
            <a:avLst/>
          </a:prstGeom>
        </p:spPr>
      </p:pic>
      <p:pic>
        <p:nvPicPr>
          <p:cNvPr id="9" name="Picture 9" descr="Shape, arrow&#10;&#10;Description automatically generated">
            <a:extLst>
              <a:ext uri="{FF2B5EF4-FFF2-40B4-BE49-F238E27FC236}">
                <a16:creationId xmlns:a16="http://schemas.microsoft.com/office/drawing/2014/main" id="{A8B375C4-DEDF-9E8E-34A0-748739E9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957" y="673745"/>
            <a:ext cx="2743200" cy="27579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DB13063-DE1C-F952-AB47-B018DF48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23" y="671503"/>
            <a:ext cx="6705004" cy="6257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/>
              <a:t>BIT*</a:t>
            </a:r>
          </a:p>
        </p:txBody>
      </p:sp>
    </p:spTree>
    <p:extLst>
      <p:ext uri="{BB962C8B-B14F-4D97-AF65-F5344CB8AC3E}">
        <p14:creationId xmlns:p14="http://schemas.microsoft.com/office/powerpoint/2010/main" val="3757818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6647-34E3-3A5D-7AC6-C61C7D30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443953"/>
            <a:ext cx="10357666" cy="676450"/>
          </a:xfrm>
        </p:spPr>
        <p:txBody>
          <a:bodyPr/>
          <a:lstStyle/>
          <a:p>
            <a:r>
              <a:rPr lang="en-US"/>
              <a:t>Initialization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A534BC1-BCB4-B7B0-C838-6465B7A4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19" y="1424172"/>
            <a:ext cx="5283200" cy="1916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92A6B-B2CA-E56B-7646-AA5B3E61930C}"/>
                  </a:ext>
                </a:extLst>
              </p:cNvPr>
              <p:cNvSpPr txBox="1"/>
              <p:nvPr/>
            </p:nvSpPr>
            <p:spPr>
              <a:xfrm>
                <a:off x="813528" y="3521332"/>
                <a:ext cx="5280591" cy="2892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Few Notations to keep track of: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/>
                  <a:t>: Estimated Cost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Vanilla: True Cost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: Est. Cost to get from start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: Tree cost from start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: Est. Cost of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: True Cost of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. (Inc Obstacles)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/>
                  <a:t> Est. Heuristic Cost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to goal.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92A6B-B2CA-E56B-7646-AA5B3E619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28" y="3521332"/>
                <a:ext cx="5280591" cy="2892715"/>
              </a:xfrm>
              <a:prstGeom prst="rect">
                <a:avLst/>
              </a:prstGeom>
              <a:blipFill>
                <a:blip r:embed="rId4"/>
                <a:stretch>
                  <a:fillRect l="-923" t="-1266" b="-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6" descr="A picture containing text, flying, day, several&#10;&#10;Description automatically generated">
            <a:extLst>
              <a:ext uri="{FF2B5EF4-FFF2-40B4-BE49-F238E27FC236}">
                <a16:creationId xmlns:a16="http://schemas.microsoft.com/office/drawing/2014/main" id="{E343D704-7534-7033-0B26-99C2D025D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575" y="0"/>
            <a:ext cx="3785419" cy="3785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A1A87B-9993-F3A5-5A8C-C33F2CFBE814}"/>
                  </a:ext>
                </a:extLst>
              </p:cNvPr>
              <p:cNvSpPr txBox="1"/>
              <p:nvPr/>
            </p:nvSpPr>
            <p:spPr>
              <a:xfrm>
                <a:off x="6346722" y="3807427"/>
                <a:ext cx="4613127" cy="2614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Starts the Planning Problem with start in the spanning tree.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The goal in the unconnected set.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Built using Vertex Expansion Queue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/>
                  <a:t>) and Edge Evaluation Queue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ordered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ordered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A1A87B-9993-F3A5-5A8C-C33F2CFB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722" y="3807427"/>
                <a:ext cx="4613127" cy="2614947"/>
              </a:xfrm>
              <a:prstGeom prst="rect">
                <a:avLst/>
              </a:prstGeom>
              <a:blipFill>
                <a:blip r:embed="rId6"/>
                <a:stretch>
                  <a:fillRect l="-793" t="-1399" r="-1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911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9519-D738-C90B-79FD-3061195EA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81" y="781867"/>
            <a:ext cx="6150567" cy="517730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/>
              <a:t>Popular Path planning algorithms can be divided into </a:t>
            </a:r>
            <a:r>
              <a:rPr lang="en-US" sz="2400" b="1"/>
              <a:t>2 categories</a:t>
            </a:r>
            <a:r>
              <a:rPr lang="en-US" sz="2400"/>
              <a:t>:</a:t>
            </a:r>
            <a:endParaRPr lang="en-US"/>
          </a:p>
          <a:p>
            <a:pPr lvl="2"/>
            <a:r>
              <a:rPr lang="en-US" sz="2600" b="1">
                <a:latin typeface="Avenir Next LT Pro Light"/>
              </a:rPr>
              <a:t>Search Based</a:t>
            </a:r>
            <a:r>
              <a:rPr lang="en-US" sz="2600">
                <a:latin typeface="Avenir Next LT Pro Light"/>
              </a:rPr>
              <a:t> – </a:t>
            </a:r>
          </a:p>
          <a:p>
            <a:pPr lvl="3"/>
            <a:r>
              <a:rPr lang="en-US" sz="2200">
                <a:latin typeface="Avenir Next LT Pro Light"/>
              </a:rPr>
              <a:t>A*</a:t>
            </a:r>
            <a:endParaRPr lang="en-US" sz="2200"/>
          </a:p>
          <a:p>
            <a:pPr lvl="3"/>
            <a:r>
              <a:rPr lang="en-US" sz="2400">
                <a:latin typeface="Avenir Next LT Pro Light"/>
              </a:rPr>
              <a:t> Dijkstra</a:t>
            </a:r>
            <a:endParaRPr lang="en-US" sz="2400"/>
          </a:p>
          <a:p>
            <a:pPr lvl="2"/>
            <a:r>
              <a:rPr lang="en-US" sz="2600" b="1">
                <a:latin typeface="Avenir Next LT Pro Light"/>
              </a:rPr>
              <a:t>Sampling based</a:t>
            </a:r>
            <a:r>
              <a:rPr lang="en-US" sz="2600">
                <a:latin typeface="Avenir Next LT Pro Light"/>
              </a:rPr>
              <a:t> – </a:t>
            </a:r>
          </a:p>
          <a:p>
            <a:pPr lvl="3"/>
            <a:r>
              <a:rPr lang="en-US" sz="2400">
                <a:latin typeface="Avenir Next LT Pro Light"/>
              </a:rPr>
              <a:t>Rapidly exploring Random Trees (RRT) </a:t>
            </a:r>
          </a:p>
          <a:p>
            <a:pPr lvl="3"/>
            <a:r>
              <a:rPr lang="en-US" sz="2400">
                <a:latin typeface="Avenir Next LT Pro Light"/>
              </a:rPr>
              <a:t>Probabilistic Road Maps</a:t>
            </a:r>
          </a:p>
          <a:p>
            <a:pPr lvl="3"/>
            <a:r>
              <a:rPr lang="en-US" sz="2400">
                <a:ea typeface="+mj-lt"/>
                <a:cs typeface="+mj-lt"/>
              </a:rPr>
              <a:t>Rapidly exploring Random Trees* (RRT</a:t>
            </a:r>
            <a:r>
              <a:rPr lang="en-US" sz="2400">
                <a:latin typeface="Avenir Next LT Pro Light"/>
              </a:rPr>
              <a:t>*)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0CC101B-FEBB-FD7A-A739-0AD3967F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208" y="237128"/>
            <a:ext cx="4171101" cy="3138367"/>
          </a:xfrm>
          <a:prstGeom prst="rect">
            <a:avLst/>
          </a:prstGeom>
        </p:spPr>
      </p:pic>
      <p:pic>
        <p:nvPicPr>
          <p:cNvPr id="5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C1645F83-5507-5589-4847-0804C255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485" y="3372925"/>
            <a:ext cx="4224763" cy="313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53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480B759-6BA2-5C63-F330-91257FD06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6" y="2841523"/>
            <a:ext cx="4124163" cy="401647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E17CBE9-6822-EF4F-2204-E6AB594CF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94" y="2750691"/>
            <a:ext cx="4124163" cy="4124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006647-34E3-3A5D-7AC6-C61C7D30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443953"/>
            <a:ext cx="10357666" cy="676450"/>
          </a:xfrm>
        </p:spPr>
        <p:txBody>
          <a:bodyPr>
            <a:normAutofit/>
          </a:bodyPr>
          <a:lstStyle/>
          <a:p>
            <a:r>
              <a:rPr lang="en-US"/>
              <a:t>Main Loop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A534BC1-BCB4-B7B0-C838-6465B7A4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16" y="1342919"/>
            <a:ext cx="5283200" cy="1754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C9CCF-C9C5-5E71-4D07-CA63D3ACBABE}"/>
              </a:ext>
            </a:extLst>
          </p:cNvPr>
          <p:cNvSpPr txBox="1"/>
          <p:nvPr/>
        </p:nvSpPr>
        <p:spPr>
          <a:xfrm>
            <a:off x="6801817" y="1342919"/>
            <a:ext cx="5390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Approximation is updated when both queues are empty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Removes states and edges that cannot improve the current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“important vertices are readded”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Adds a batch of </a:t>
            </a:r>
            <a:r>
              <a:rPr lang="en-US" i="1"/>
              <a:t>m</a:t>
            </a:r>
            <a:r>
              <a:rPr lang="en-US"/>
              <a:t> new random samples.</a:t>
            </a:r>
          </a:p>
        </p:txBody>
      </p:sp>
    </p:spTree>
    <p:extLst>
      <p:ext uri="{BB962C8B-B14F-4D97-AF65-F5344CB8AC3E}">
        <p14:creationId xmlns:p14="http://schemas.microsoft.com/office/powerpoint/2010/main" val="2643916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6647-34E3-3A5D-7AC6-C61C7D30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443953"/>
            <a:ext cx="10357666" cy="676450"/>
          </a:xfrm>
        </p:spPr>
        <p:txBody>
          <a:bodyPr>
            <a:normAutofit/>
          </a:bodyPr>
          <a:lstStyle/>
          <a:p>
            <a:r>
              <a:rPr lang="en-US"/>
              <a:t>Prune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A534BC1-BCB4-B7B0-C838-6465B7A4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6" y="1115195"/>
            <a:ext cx="5288264" cy="4355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7F074-8882-2453-2573-13A3E49E1736}"/>
              </a:ext>
            </a:extLst>
          </p:cNvPr>
          <p:cNvSpPr txBox="1"/>
          <p:nvPr/>
        </p:nvSpPr>
        <p:spPr>
          <a:xfrm>
            <a:off x="6304548" y="2152380"/>
            <a:ext cx="5288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Reduces complexity -- continuous planning problem, and search by limiting to the informed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Removes states that never provide a better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Disconnects nodes that cannot provide a better solution given this tree but adds it back to reuse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95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6647-34E3-3A5D-7AC6-C61C7D30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443953"/>
            <a:ext cx="10357666" cy="676450"/>
          </a:xfrm>
        </p:spPr>
        <p:txBody>
          <a:bodyPr>
            <a:normAutofit/>
          </a:bodyPr>
          <a:lstStyle/>
          <a:p>
            <a:r>
              <a:rPr lang="en-US"/>
              <a:t>Sample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534BC1-BCB4-B7B0-C838-6465B7A4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869" y="467972"/>
            <a:ext cx="5288264" cy="2479591"/>
          </a:xfrm>
          <a:prstGeom prst="rect">
            <a:avLst/>
          </a:prstGeom>
        </p:spPr>
      </p:pic>
      <p:pic>
        <p:nvPicPr>
          <p:cNvPr id="3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D09B8B3-CE78-6CC1-F514-8A0BB6154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51" y="2981695"/>
            <a:ext cx="5286746" cy="368828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862BFB8-59ED-E89E-DF18-2E45B8686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50" y="1157394"/>
            <a:ext cx="5288264" cy="2099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A59D5-28F4-EE7C-C27E-6B84AC9E364A}"/>
              </a:ext>
            </a:extLst>
          </p:cNvPr>
          <p:cNvSpPr txBox="1"/>
          <p:nvPr/>
        </p:nvSpPr>
        <p:spPr>
          <a:xfrm>
            <a:off x="655320" y="3642360"/>
            <a:ext cx="5469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Sample from PHS </a:t>
            </a:r>
            <a:r>
              <a:rPr lang="en-US" err="1"/>
              <a:t>iff</a:t>
            </a:r>
            <a:r>
              <a:rPr lang="en-US"/>
              <a:t> its cardinality is less than the cardinality of the map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Transform the PHS to the correct rotation and transformation.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E2B3B8-4301-1FDA-C93F-C82125321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" t="18011" r="7546" b="20597"/>
          <a:stretch/>
        </p:blipFill>
        <p:spPr>
          <a:xfrm>
            <a:off x="512452" y="4923366"/>
            <a:ext cx="5281366" cy="15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7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6647-34E3-3A5D-7AC6-C61C7D30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443953"/>
            <a:ext cx="10357666" cy="676450"/>
          </a:xfrm>
        </p:spPr>
        <p:txBody>
          <a:bodyPr>
            <a:normAutofit/>
          </a:bodyPr>
          <a:lstStyle/>
          <a:p>
            <a:r>
              <a:rPr lang="en-US"/>
              <a:t>Expand Next Vertex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A534BC1-BCB4-B7B0-C838-6465B7A4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74" y="1124633"/>
            <a:ext cx="5283200" cy="991099"/>
          </a:xfrm>
          <a:prstGeom prst="rect">
            <a:avLst/>
          </a:prstGeom>
        </p:spPr>
      </p:pic>
      <p:pic>
        <p:nvPicPr>
          <p:cNvPr id="3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8427788-4B76-F294-F4AC-54D64FCA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1122250"/>
            <a:ext cx="4932854" cy="5287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F31CB-EF8B-175A-DDAB-607C62262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431" y="2752907"/>
            <a:ext cx="2362405" cy="320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BC486-1906-A4B8-F0D0-81DB8D653595}"/>
              </a:ext>
            </a:extLst>
          </p:cNvPr>
          <p:cNvSpPr txBox="1"/>
          <p:nvPr/>
        </p:nvSpPr>
        <p:spPr>
          <a:xfrm>
            <a:off x="5987494" y="3766206"/>
            <a:ext cx="5598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Every vertex in the tree is either expanded or pruned in every 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Computationally expensive, Hence </a:t>
            </a:r>
            <a:r>
              <a:rPr lang="en-US" err="1"/>
              <a:t>Vunexpanded</a:t>
            </a:r>
            <a:r>
              <a:rPr lang="en-US"/>
              <a:t> and </a:t>
            </a:r>
            <a:r>
              <a:rPr lang="en-US" err="1"/>
              <a:t>Xnew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an edge was already added and rejected it is not explored anymore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a vertex has never been expanded all new samples around it are considered.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2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6647-34E3-3A5D-7AC6-C61C7D30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443953"/>
            <a:ext cx="10357666" cy="676450"/>
          </a:xfrm>
        </p:spPr>
        <p:txBody>
          <a:bodyPr/>
          <a:lstStyle/>
          <a:p>
            <a:r>
              <a:rPr lang="en-US"/>
              <a:t>The Four IF</a:t>
            </a:r>
            <a:r>
              <a:rPr lang="en-US">
                <a:latin typeface="Avenir Next LT Pro Light"/>
              </a:rPr>
              <a:t>S</a:t>
            </a:r>
            <a:endParaRPr lang="en-US" sz="2400">
              <a:latin typeface="Avenir Next LT Pro Light"/>
            </a:endParaRP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A534BC1-BCB4-B7B0-C838-6465B7A4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4" t="4651" r="-25" b="2791"/>
          <a:stretch/>
        </p:blipFill>
        <p:spPr>
          <a:xfrm>
            <a:off x="2271976" y="1959563"/>
            <a:ext cx="7648047" cy="1779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CBFFCA-B4ED-2AB7-0CEA-EA81B22E808E}"/>
              </a:ext>
            </a:extLst>
          </p:cNvPr>
          <p:cNvSpPr txBox="1"/>
          <p:nvPr/>
        </p:nvSpPr>
        <p:spPr>
          <a:xfrm>
            <a:off x="1966901" y="4349599"/>
            <a:ext cx="8571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An estimate of its cost could provide a better solution, given the current 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An estimate of its cost could improve the current 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Its real cost could provide a better solution, given the current 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Its real cost will improve the current tree</a:t>
            </a:r>
          </a:p>
        </p:txBody>
      </p:sp>
    </p:spTree>
    <p:extLst>
      <p:ext uri="{BB962C8B-B14F-4D97-AF65-F5344CB8AC3E}">
        <p14:creationId xmlns:p14="http://schemas.microsoft.com/office/powerpoint/2010/main" val="384622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6647-34E3-3A5D-7AC6-C61C7D30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443953"/>
            <a:ext cx="10357666" cy="676450"/>
          </a:xfrm>
        </p:spPr>
        <p:txBody>
          <a:bodyPr/>
          <a:lstStyle/>
          <a:p>
            <a:r>
              <a:rPr lang="en-US"/>
              <a:t>Adding/Subtracting an Edge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534BC1-BCB4-B7B0-C838-6465B7A4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30" y="1358560"/>
            <a:ext cx="6058939" cy="50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79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DEAA-2CF5-07DD-F9F3-985C33BE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710" y="3111236"/>
            <a:ext cx="5100579" cy="635527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Experiments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1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3DE0D59-2B83-58EC-2E1B-BE0E76031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386361"/>
              </p:ext>
            </p:extLst>
          </p:nvPr>
        </p:nvGraphicFramePr>
        <p:xfrm>
          <a:off x="6131034" y="1129862"/>
          <a:ext cx="5082945" cy="4487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4206">
                  <a:extLst>
                    <a:ext uri="{9D8B030D-6E8A-4147-A177-3AD203B41FA5}">
                      <a16:colId xmlns:a16="http://schemas.microsoft.com/office/drawing/2014/main" val="3516351217"/>
                    </a:ext>
                  </a:extLst>
                </a:gridCol>
                <a:gridCol w="1688896">
                  <a:extLst>
                    <a:ext uri="{9D8B030D-6E8A-4147-A177-3AD203B41FA5}">
                      <a16:colId xmlns:a16="http://schemas.microsoft.com/office/drawing/2014/main" val="1930038252"/>
                    </a:ext>
                  </a:extLst>
                </a:gridCol>
                <a:gridCol w="1659843">
                  <a:extLst>
                    <a:ext uri="{9D8B030D-6E8A-4147-A177-3AD203B41FA5}">
                      <a16:colId xmlns:a16="http://schemas.microsoft.com/office/drawing/2014/main" val="1233946374"/>
                    </a:ext>
                  </a:extLst>
                </a:gridCol>
              </a:tblGrid>
              <a:tr h="6321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EMPTY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MAZE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ENCLOSURE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02846"/>
                  </a:ext>
                </a:extLst>
              </a:tr>
              <a:tr h="160282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203379"/>
                  </a:ext>
                </a:extLst>
              </a:tr>
              <a:tr h="6321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SYMMETRIC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WALL-GAP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RANDOM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27703"/>
                  </a:ext>
                </a:extLst>
              </a:tr>
              <a:tr h="162034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69001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5A73BEB-F0A3-7C0A-A835-8CBE9BBA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149" y="879366"/>
            <a:ext cx="4010289" cy="151349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Experiments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675" y="1844553"/>
            <a:ext cx="5315323" cy="3168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Six test suites.</a:t>
            </a:r>
          </a:p>
          <a:p>
            <a:r>
              <a:rPr lang="en-US">
                <a:solidFill>
                  <a:srgbClr val="000000"/>
                </a:solidFill>
              </a:rPr>
              <a:t>Chosen based on different motion planning scenarios. </a:t>
            </a:r>
            <a:endParaRPr lang="en-US" sz="2000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Considered a 100 x 100 grid for all cases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6" descr="Text, icon&#10;&#10;Description automatically generated">
            <a:extLst>
              <a:ext uri="{FF2B5EF4-FFF2-40B4-BE49-F238E27FC236}">
                <a16:creationId xmlns:a16="http://schemas.microsoft.com/office/drawing/2014/main" id="{235D0C4D-92F4-EA9A-E4BE-3102A141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74" y="1791211"/>
            <a:ext cx="1510476" cy="1510476"/>
          </a:xfrm>
          <a:prstGeom prst="rect">
            <a:avLst/>
          </a:prstGeom>
        </p:spPr>
      </p:pic>
      <p:pic>
        <p:nvPicPr>
          <p:cNvPr id="5" name="Picture 5" descr="Calendar&#10;&#10;Description automatically generated">
            <a:extLst>
              <a:ext uri="{FF2B5EF4-FFF2-40B4-BE49-F238E27FC236}">
                <a16:creationId xmlns:a16="http://schemas.microsoft.com/office/drawing/2014/main" id="{4B083947-DE2F-4E9F-032B-7139C8FB9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584" y="4049045"/>
            <a:ext cx="1510476" cy="1510476"/>
          </a:xfrm>
          <a:prstGeom prst="rect">
            <a:avLst/>
          </a:prstGeom>
          <a:noFill/>
        </p:spPr>
      </p:pic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46C4EA2-481E-1D29-F375-23578B44F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42096" y="4049045"/>
            <a:ext cx="1510476" cy="1510476"/>
          </a:xfrm>
          <a:noFill/>
        </p:spPr>
      </p:pic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460BE097-8227-4FAA-855E-A7E0050E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828F7A6-25AF-4EC8-9A20-E5DA931E7D30}" type="datetime1">
              <a:rPr lang="en-US" smtClean="0"/>
              <a:pPr>
                <a:spcAft>
                  <a:spcPts val="600"/>
                </a:spcAft>
              </a:pPr>
              <a:t>6/1/2023</a:t>
            </a:fld>
            <a:endParaRPr lang="en-US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486D18E6-2C3A-4D4A-93B8-55C65756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68A83F6B-E65C-B233-3AFD-D51599286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785" y="1787004"/>
            <a:ext cx="1510476" cy="1510476"/>
          </a:xfrm>
          <a:prstGeom prst="rect">
            <a:avLst/>
          </a:prstGeom>
          <a:noFill/>
        </p:spPr>
      </p:pic>
      <p:pic>
        <p:nvPicPr>
          <p:cNvPr id="15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3826F5E-9672-E842-96FA-F501DB234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583" y="1791210"/>
            <a:ext cx="1510476" cy="1510476"/>
          </a:xfrm>
          <a:prstGeom prst="rect">
            <a:avLst/>
          </a:prstGeom>
        </p:spPr>
      </p:pic>
      <p:pic>
        <p:nvPicPr>
          <p:cNvPr id="17" name="Picture 6" descr="Qr code&#10;&#10;Description automatically generated">
            <a:extLst>
              <a:ext uri="{FF2B5EF4-FFF2-40B4-BE49-F238E27FC236}">
                <a16:creationId xmlns:a16="http://schemas.microsoft.com/office/drawing/2014/main" id="{7CD5E405-4CEA-6830-0F73-815A4051C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961" y="4059693"/>
            <a:ext cx="1510476" cy="151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44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6CE3-491F-924D-500F-DC614F8A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EMPTY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F4A6-C0CC-01FB-CA5A-A0E8374D7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007" y="1838326"/>
            <a:ext cx="4995988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case with no obstacles in the environment</a:t>
            </a:r>
          </a:p>
          <a:p>
            <a:r>
              <a:rPr lang="en-US"/>
              <a:t>Shortest path would be the diagonal from start to goal</a:t>
            </a:r>
          </a:p>
          <a:p>
            <a:r>
              <a:rPr lang="en-US"/>
              <a:t>Start -&gt; 0, 0</a:t>
            </a:r>
          </a:p>
          <a:p>
            <a:r>
              <a:rPr lang="en-US"/>
              <a:t>Goal -&gt; 99, 99</a:t>
            </a:r>
          </a:p>
          <a:p>
            <a:r>
              <a:rPr lang="en-US"/>
              <a:t>Path length -&gt; </a:t>
            </a:r>
            <a:r>
              <a:rPr lang="en-US">
                <a:ea typeface="+mj-lt"/>
                <a:cs typeface="+mj-lt"/>
              </a:rPr>
              <a:t>141.3773</a:t>
            </a:r>
          </a:p>
          <a:p>
            <a:r>
              <a:rPr lang="en-US"/>
              <a:t>Ground truth -&gt; 140.0071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41F3910-1707-21A3-9D3E-F98A8CC48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1838326"/>
            <a:ext cx="4994128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Add the GIF for this</a:t>
            </a:r>
          </a:p>
        </p:txBody>
      </p:sp>
      <p:pic>
        <p:nvPicPr>
          <p:cNvPr id="5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DEC6D834-E8A0-E44D-3606-3B39104F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00" y="887400"/>
            <a:ext cx="5749200" cy="5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32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F4A6-C0CC-01FB-CA5A-A0E8374D7E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Obstacles are placed at equal intervals over the whole environment</a:t>
            </a:r>
          </a:p>
          <a:p>
            <a:r>
              <a:rPr lang="en-US"/>
              <a:t>To test the potential problems of the algorithm</a:t>
            </a:r>
          </a:p>
          <a:p>
            <a:r>
              <a:rPr lang="en-US"/>
              <a:t>Start -&gt; 0, 0</a:t>
            </a:r>
          </a:p>
          <a:p>
            <a:r>
              <a:rPr lang="en-US"/>
              <a:t>Goal -&gt; 99, 99</a:t>
            </a:r>
          </a:p>
          <a:p>
            <a:r>
              <a:rPr lang="en-US"/>
              <a:t>Path length -&gt; 140.94</a:t>
            </a:r>
          </a:p>
          <a:p>
            <a:r>
              <a:rPr lang="en-US"/>
              <a:t>Ground truth -&gt; 140.0071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4D44C-64BE-74FD-6C78-06E827C8F4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Add gif for symmetry here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3692570-BCA0-42D9-0315-CC850DBEB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425" y="1239645"/>
            <a:ext cx="5351346" cy="5357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A6CE3-491F-924D-500F-DC614F8A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SYMMETRY SCENARIO</a:t>
            </a:r>
          </a:p>
        </p:txBody>
      </p:sp>
    </p:spTree>
    <p:extLst>
      <p:ext uri="{BB962C8B-B14F-4D97-AF65-F5344CB8AC3E}">
        <p14:creationId xmlns:p14="http://schemas.microsoft.com/office/powerpoint/2010/main" val="294441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9519-D738-C90B-79FD-3061195EA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752" y="1497523"/>
            <a:ext cx="6150567" cy="37508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j-lt"/>
                <a:cs typeface="+mj-lt"/>
              </a:rPr>
              <a:t>Both Search based and Sampling based planners have strengths and limitations. </a:t>
            </a:r>
            <a:endParaRPr lang="en-US">
              <a:latin typeface="Avenir Next LT Pro Light"/>
            </a:endParaRPr>
          </a:p>
          <a:p>
            <a:r>
              <a:rPr lang="en-US" sz="2400">
                <a:ea typeface="+mj-lt"/>
                <a:cs typeface="+mj-lt"/>
              </a:rPr>
              <a:t>Are their strengths and limitations complementary? </a:t>
            </a:r>
            <a:endParaRPr lang="en-US">
              <a:ea typeface="+mj-lt"/>
              <a:cs typeface="+mj-lt"/>
            </a:endParaRPr>
          </a:p>
          <a:p>
            <a:pPr lvl="2"/>
            <a:r>
              <a:rPr lang="en-US" sz="2000">
                <a:ea typeface="+mj-lt"/>
                <a:cs typeface="+mj-lt"/>
              </a:rPr>
              <a:t>Yes 😃! </a:t>
            </a:r>
            <a:endParaRPr lang="en-US" sz="2000"/>
          </a:p>
          <a:p>
            <a:r>
              <a:rPr lang="en-US" sz="2400">
                <a:ea typeface="+mj-lt"/>
                <a:cs typeface="+mj-lt"/>
              </a:rPr>
              <a:t>We are going to explore an algorithm that unifies them!</a:t>
            </a:r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0CC101B-FEBB-FD7A-A739-0AD3967F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208" y="237128"/>
            <a:ext cx="4171101" cy="3138367"/>
          </a:xfrm>
          <a:prstGeom prst="rect">
            <a:avLst/>
          </a:prstGeom>
        </p:spPr>
      </p:pic>
      <p:pic>
        <p:nvPicPr>
          <p:cNvPr id="5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C1645F83-5507-5589-4847-0804C255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485" y="3372925"/>
            <a:ext cx="4224763" cy="313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81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6CE3-491F-924D-500F-DC614F8A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ENCLOSURE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F4A6-C0CC-01FB-CA5A-A0E8374D7E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The start and goal are enclosed within obstacles</a:t>
            </a:r>
          </a:p>
          <a:p>
            <a:r>
              <a:rPr lang="en-US" dirty="0"/>
              <a:t>Analyzes the situation when the heuristic influences the optimal path with no collisions</a:t>
            </a:r>
          </a:p>
          <a:p>
            <a:r>
              <a:rPr lang="en-US" dirty="0"/>
              <a:t>Start -&gt; 25, 45</a:t>
            </a:r>
          </a:p>
          <a:p>
            <a:r>
              <a:rPr lang="en-US" dirty="0"/>
              <a:t>Goal -&gt; </a:t>
            </a:r>
            <a:r>
              <a:rPr lang="en-US" dirty="0">
                <a:ea typeface="+mj-lt"/>
                <a:cs typeface="+mj-lt"/>
              </a:rPr>
              <a:t>45, 75</a:t>
            </a:r>
          </a:p>
          <a:p>
            <a:r>
              <a:rPr lang="en-US" dirty="0"/>
              <a:t>Path Length -&gt; 115.1904</a:t>
            </a:r>
          </a:p>
          <a:p>
            <a:r>
              <a:rPr lang="en-US" dirty="0"/>
              <a:t>Ground Truth -&gt; 112.3606</a:t>
            </a:r>
          </a:p>
          <a:p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67EC2A2-CB58-7BAA-FF8F-8AC97FED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332" y="1648728"/>
            <a:ext cx="5645778" cy="49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67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6CE3-491F-924D-500F-DC614F8A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F4A6-C0CC-01FB-CA5A-A0E8374D7E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A lawn mower style scenario is created with obstacles</a:t>
            </a:r>
          </a:p>
          <a:p>
            <a:r>
              <a:rPr lang="en-US"/>
              <a:t>Gives us a chance to experiment on alternating changes in costs and test how effective the heuristic function is</a:t>
            </a:r>
          </a:p>
          <a:p>
            <a:r>
              <a:rPr lang="en-US"/>
              <a:t>Start -&gt; 0, 0</a:t>
            </a:r>
          </a:p>
          <a:p>
            <a:r>
              <a:rPr lang="en-US"/>
              <a:t>Goal -&gt; 99, 99</a:t>
            </a:r>
          </a:p>
          <a:p>
            <a:r>
              <a:rPr lang="en-US"/>
              <a:t>Path Length -&gt; 222.9786</a:t>
            </a:r>
          </a:p>
          <a:p>
            <a:r>
              <a:rPr lang="en-US"/>
              <a:t>Ground Truth -&gt; 218.83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3A5E499-47DA-2AC1-F857-2423C0C0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045" y="2019300"/>
            <a:ext cx="535304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92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F4A6-C0CC-01FB-CA5A-A0E8374D7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007" y="1969294"/>
            <a:ext cx="4329239" cy="4220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situation where there is only a narrow gap to pass through</a:t>
            </a:r>
          </a:p>
          <a:p>
            <a:r>
              <a:rPr lang="en-US"/>
              <a:t>Helps in analyzing how sampling would occur in narrow spaces</a:t>
            </a:r>
          </a:p>
          <a:p>
            <a:r>
              <a:rPr lang="en-US"/>
              <a:t>Start -&gt; 0, 0</a:t>
            </a:r>
          </a:p>
          <a:p>
            <a:r>
              <a:rPr lang="en-US"/>
              <a:t>Goal -&gt; 99, 0</a:t>
            </a:r>
          </a:p>
          <a:p>
            <a:r>
              <a:rPr lang="en-US"/>
              <a:t>Path Length -&gt; 120.4459</a:t>
            </a:r>
          </a:p>
          <a:p>
            <a:r>
              <a:rPr lang="en-US"/>
              <a:t>Ground Truth -&gt; 119.8807</a:t>
            </a:r>
          </a:p>
        </p:txBody>
      </p:sp>
      <p:pic>
        <p:nvPicPr>
          <p:cNvPr id="8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E96B8368-3A08-F238-3043-4F1A2567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58" y="1311384"/>
            <a:ext cx="5344076" cy="5337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A6CE3-491F-924D-500F-DC614F8A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WALL-GAP SCENARIO</a:t>
            </a:r>
          </a:p>
        </p:txBody>
      </p:sp>
    </p:spTree>
    <p:extLst>
      <p:ext uri="{BB962C8B-B14F-4D97-AF65-F5344CB8AC3E}">
        <p14:creationId xmlns:p14="http://schemas.microsoft.com/office/powerpoint/2010/main" val="3092220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6CE3-491F-924D-500F-DC614F8A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F4A6-C0CC-01FB-CA5A-A0E8374D7E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Obstacles are placed at random locations</a:t>
            </a:r>
          </a:p>
          <a:p>
            <a:r>
              <a:rPr lang="en-US"/>
              <a:t>Gives an intuition on the robustness of the algorithm</a:t>
            </a:r>
          </a:p>
          <a:p>
            <a:r>
              <a:rPr lang="en-US"/>
              <a:t>Start -&gt; 10, 75</a:t>
            </a:r>
          </a:p>
          <a:p>
            <a:r>
              <a:rPr lang="en-US"/>
              <a:t>Goal -&gt; 38, 70</a:t>
            </a:r>
          </a:p>
          <a:p>
            <a:r>
              <a:rPr lang="en-US"/>
              <a:t>Path Length -&gt; 82.6324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99D182C-564D-DAEA-1C0C-A4FA7E0D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76" y="1594890"/>
            <a:ext cx="4998918" cy="49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4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223BC3F-4796-F250-5207-941F7587C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194" y="716757"/>
            <a:ext cx="9608343" cy="5410199"/>
          </a:xfrm>
        </p:spPr>
      </p:pic>
    </p:spTree>
    <p:extLst>
      <p:ext uri="{BB962C8B-B14F-4D97-AF65-F5344CB8AC3E}">
        <p14:creationId xmlns:p14="http://schemas.microsoft.com/office/powerpoint/2010/main" val="2460533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A01A-259A-AE82-4B16-324E534B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814996"/>
          </a:xfrm>
        </p:spPr>
        <p:txBody>
          <a:bodyPr/>
          <a:lstStyle/>
          <a:p>
            <a:r>
              <a:rPr lang="en-US"/>
              <a:t>TURTLEBOT WALL GAP EXPERIMENT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6387AF-C495-F938-34E2-5D7393E8A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406" y="1181411"/>
            <a:ext cx="7078071" cy="5146881"/>
          </a:xfrm>
        </p:spPr>
      </p:pic>
    </p:spTree>
    <p:extLst>
      <p:ext uri="{BB962C8B-B14F-4D97-AF65-F5344CB8AC3E}">
        <p14:creationId xmlns:p14="http://schemas.microsoft.com/office/powerpoint/2010/main" val="4227033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6107-1028-E5A4-775C-49DD6DB6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86D4C-F84D-8C02-FAED-37F2CF326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10352831" cy="4157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If we had more time, we could implement some of the cool stuff like just in time sampling the paper mentioned</a:t>
            </a:r>
          </a:p>
          <a:p>
            <a:r>
              <a:rPr lang="en-US"/>
              <a:t>In the paper, they state that BIT* would perform way better in higher dimensions like R7 and R16 which could be a potential work too.</a:t>
            </a:r>
          </a:p>
          <a:p>
            <a:r>
              <a:rPr lang="en-US"/>
              <a:t>Rewrite code with higher performance numbers. Our code is currently slower  than the authors.</a:t>
            </a:r>
          </a:p>
        </p:txBody>
      </p:sp>
    </p:spTree>
    <p:extLst>
      <p:ext uri="{BB962C8B-B14F-4D97-AF65-F5344CB8AC3E}">
        <p14:creationId xmlns:p14="http://schemas.microsoft.com/office/powerpoint/2010/main" val="3950702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1F7A-8EE3-FBFA-996A-F7F2B6AA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224" y="933764"/>
            <a:ext cx="4476569" cy="5428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i="1"/>
              <a:t>Questions?</a:t>
            </a:r>
            <a:br>
              <a:rPr lang="en-US" i="1"/>
            </a:br>
            <a:endParaRPr lang="en-US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F4D49-1F58-98E7-5B7E-2526CA9A0B1F}"/>
              </a:ext>
            </a:extLst>
          </p:cNvPr>
          <p:cNvSpPr txBox="1"/>
          <p:nvPr/>
        </p:nvSpPr>
        <p:spPr>
          <a:xfrm>
            <a:off x="8174478" y="5056425"/>
            <a:ext cx="34141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COOL!!!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71B83-8199-F4E6-2F82-08F95BFC392E}"/>
              </a:ext>
            </a:extLst>
          </p:cNvPr>
          <p:cNvSpPr txBox="1"/>
          <p:nvPr/>
        </p:nvSpPr>
        <p:spPr>
          <a:xfrm>
            <a:off x="135914" y="5399861"/>
            <a:ext cx="34141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COOL!!!</a:t>
            </a:r>
          </a:p>
        </p:txBody>
      </p:sp>
    </p:spTree>
    <p:extLst>
      <p:ext uri="{BB962C8B-B14F-4D97-AF65-F5344CB8AC3E}">
        <p14:creationId xmlns:p14="http://schemas.microsoft.com/office/powerpoint/2010/main" val="3760019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OOL!!!">
            <a:extLst>
              <a:ext uri="{FF2B5EF4-FFF2-40B4-BE49-F238E27FC236}">
                <a16:creationId xmlns:a16="http://schemas.microsoft.com/office/drawing/2014/main" id="{756E0B38-B9A4-0BED-6A13-D343A584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4" t="23404" r="48636" b="38359"/>
          <a:stretch/>
        </p:blipFill>
        <p:spPr>
          <a:xfrm rot="10800000">
            <a:off x="4668145" y="722604"/>
            <a:ext cx="2846567" cy="5421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2DF156-00F3-C1AD-682B-D4D4C6BD389F}"/>
              </a:ext>
            </a:extLst>
          </p:cNvPr>
          <p:cNvSpPr txBox="1"/>
          <p:nvPr/>
        </p:nvSpPr>
        <p:spPr>
          <a:xfrm>
            <a:off x="5045274" y="4259461"/>
            <a:ext cx="20984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COOL!!!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766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57">
            <a:extLst>
              <a:ext uri="{FF2B5EF4-FFF2-40B4-BE49-F238E27FC236}">
                <a16:creationId xmlns:a16="http://schemas.microsoft.com/office/drawing/2014/main" id="{FFC321AD-2C92-446F-AF58-8CAA634BF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59">
            <a:extLst>
              <a:ext uri="{FF2B5EF4-FFF2-40B4-BE49-F238E27FC236}">
                <a16:creationId xmlns:a16="http://schemas.microsoft.com/office/drawing/2014/main" id="{3EA855B9-EE27-4441-846C-35DF1C648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3" descr="An abstract genetic concept">
            <a:extLst>
              <a:ext uri="{FF2B5EF4-FFF2-40B4-BE49-F238E27FC236}">
                <a16:creationId xmlns:a16="http://schemas.microsoft.com/office/drawing/2014/main" id="{5E37AF27-E075-3F1D-3105-D971DCB9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501" b="20249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6526" y="1261872"/>
            <a:ext cx="7279885" cy="28529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Thank You</a:t>
            </a:r>
            <a:endParaRPr lang="en-US"/>
          </a:p>
        </p:txBody>
      </p:sp>
      <p:sp>
        <p:nvSpPr>
          <p:cNvPr id="89" name="Rectangle 61">
            <a:extLst>
              <a:ext uri="{FF2B5EF4-FFF2-40B4-BE49-F238E27FC236}">
                <a16:creationId xmlns:a16="http://schemas.microsoft.com/office/drawing/2014/main" id="{2BF5D4DB-368A-4B23-81E4-E0454BAD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253" y="322803"/>
            <a:ext cx="642729" cy="2930667"/>
          </a:xfrm>
          <a:prstGeom prst="rect">
            <a:avLst/>
          </a:prstGeom>
          <a:blipFill dpi="0" rotWithShape="1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63">
            <a:extLst>
              <a:ext uri="{FF2B5EF4-FFF2-40B4-BE49-F238E27FC236}">
                <a16:creationId xmlns:a16="http://schemas.microsoft.com/office/drawing/2014/main" id="{F372D7B9-36D5-4C1F-B7C9-36717C28F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E16519-570B-1630-DA7A-08EC9635AEB3}"/>
              </a:ext>
            </a:extLst>
          </p:cNvPr>
          <p:cNvSpPr txBox="1">
            <a:spLocks/>
          </p:cNvSpPr>
          <p:nvPr/>
        </p:nvSpPr>
        <p:spPr>
          <a:xfrm>
            <a:off x="886105" y="584100"/>
            <a:ext cx="11034521" cy="575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600" b="1" kern="1200" cap="all" spc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rgbClr val="FFFFFF"/>
                </a:solidFill>
              </a:rPr>
              <a:t>EECE 5550 – Mobile Robotics - 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7340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5FDA-432F-58D6-0A65-362D813F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5" y="458052"/>
            <a:ext cx="10357666" cy="843719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SEARCH BASED PLANNERS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5B890F3-3A06-7E9C-F003-10079CA1C5C6}"/>
              </a:ext>
            </a:extLst>
          </p:cNvPr>
          <p:cNvSpPr txBox="1">
            <a:spLocks/>
          </p:cNvSpPr>
          <p:nvPr/>
        </p:nvSpPr>
        <p:spPr>
          <a:xfrm>
            <a:off x="529582" y="1788712"/>
            <a:ext cx="6467208" cy="4282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/>
              <a:t>Aim: find a path to the given goal node having the smallest cost</a:t>
            </a:r>
          </a:p>
          <a:p>
            <a:pPr>
              <a:lnSpc>
                <a:spcPct val="120000"/>
              </a:lnSpc>
            </a:pPr>
            <a:r>
              <a:rPr lang="en-US" sz="1800" b="1"/>
              <a:t>Graph </a:t>
            </a:r>
            <a:r>
              <a:rPr lang="en-US" sz="1800"/>
              <a:t>is </a:t>
            </a:r>
            <a:r>
              <a:rPr lang="en-US" sz="1800" b="1"/>
              <a:t>known a priori </a:t>
            </a:r>
          </a:p>
          <a:p>
            <a:pPr>
              <a:lnSpc>
                <a:spcPct val="120000"/>
              </a:lnSpc>
            </a:pPr>
            <a:r>
              <a:rPr lang="en-US" sz="1800">
                <a:ea typeface="+mj-lt"/>
                <a:cs typeface="+mj-lt"/>
              </a:rPr>
              <a:t>The </a:t>
            </a:r>
            <a:r>
              <a:rPr lang="en-US" sz="1800" b="1">
                <a:ea typeface="+mj-lt"/>
                <a:cs typeface="+mj-lt"/>
              </a:rPr>
              <a:t>space is discretized</a:t>
            </a:r>
            <a:r>
              <a:rPr lang="en-US" sz="1800">
                <a:ea typeface="+mj-lt"/>
                <a:cs typeface="+mj-lt"/>
              </a:rPr>
              <a:t> to a particular resolution.</a:t>
            </a:r>
            <a:endParaRPr lang="en-US" sz="1800"/>
          </a:p>
          <a:p>
            <a:pPr>
              <a:lnSpc>
                <a:spcPct val="120000"/>
              </a:lnSpc>
              <a:buFont typeface="Arial" panose="020B0304020202020204" pitchFamily="34" charset="0"/>
              <a:buChar char="•"/>
            </a:pPr>
            <a:r>
              <a:rPr lang="en-US" sz="1800"/>
              <a:t>Specifically, </a:t>
            </a:r>
            <a:r>
              <a:rPr lang="en-US" sz="1800" b="1"/>
              <a:t>A*</a:t>
            </a:r>
            <a:r>
              <a:rPr lang="en-US" sz="1800"/>
              <a:t> finds a path that </a:t>
            </a:r>
            <a:r>
              <a:rPr lang="en-US" sz="1800" b="1"/>
              <a:t>minimizes</a:t>
            </a:r>
            <a:r>
              <a:rPr lang="en-US" sz="1800"/>
              <a:t>: </a:t>
            </a:r>
          </a:p>
          <a:p>
            <a:pPr lvl="1">
              <a:lnSpc>
                <a:spcPct val="120000"/>
              </a:lnSpc>
            </a:pPr>
            <a:r>
              <a:rPr lang="en-US" b="1"/>
              <a:t>f(n) = g(n)  + h(n)</a:t>
            </a:r>
            <a:r>
              <a:rPr lang="en-US"/>
              <a:t> </a:t>
            </a:r>
          </a:p>
          <a:p>
            <a:pPr lvl="2">
              <a:lnSpc>
                <a:spcPct val="120000"/>
              </a:lnSpc>
            </a:pPr>
            <a:r>
              <a:rPr lang="en-US" sz="1800" b="1"/>
              <a:t>g(n)</a:t>
            </a:r>
            <a:r>
              <a:rPr lang="en-US" sz="1800"/>
              <a:t> = cost of the path from the </a:t>
            </a:r>
            <a:r>
              <a:rPr lang="en-US" sz="1800" b="1"/>
              <a:t>start node -&gt; node n</a:t>
            </a:r>
          </a:p>
          <a:p>
            <a:pPr lvl="2">
              <a:lnSpc>
                <a:spcPct val="120000"/>
              </a:lnSpc>
            </a:pPr>
            <a:r>
              <a:rPr lang="en-US" sz="1800" b="1"/>
              <a:t>h(n)</a:t>
            </a:r>
            <a:r>
              <a:rPr lang="en-US" sz="1800"/>
              <a:t> = cost of the cheapest path from </a:t>
            </a:r>
            <a:r>
              <a:rPr lang="en-US" sz="1800" b="1"/>
              <a:t>node n -&gt; goal node</a:t>
            </a:r>
            <a:r>
              <a:rPr lang="en-US" sz="1800"/>
              <a:t> </a:t>
            </a:r>
          </a:p>
          <a:p>
            <a:pPr>
              <a:lnSpc>
                <a:spcPct val="120000"/>
              </a:lnSpc>
            </a:pPr>
            <a:endParaRPr lang="en-US" sz="1500"/>
          </a:p>
        </p:txBody>
      </p:sp>
      <p:pic>
        <p:nvPicPr>
          <p:cNvPr id="7" name="Picture 7" descr="A picture containing text, crossword puzzle, tiled&#10;&#10;Description automatically generated">
            <a:extLst>
              <a:ext uri="{FF2B5EF4-FFF2-40B4-BE49-F238E27FC236}">
                <a16:creationId xmlns:a16="http://schemas.microsoft.com/office/drawing/2014/main" id="{3C8F2576-924E-65F0-1F86-A6CECB2E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819" y="2161364"/>
            <a:ext cx="4087334" cy="2942880"/>
          </a:xfrm>
          <a:prstGeom prst="rect">
            <a:avLst/>
          </a:prstGeom>
          <a:noFill/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C91015-DF73-8558-8F02-D6E9241C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3994" y="6342042"/>
            <a:ext cx="4442334" cy="365125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©️ https://medium.com/@nicholas.w.swift/easy-a-star-pathfinding-7e6689c7f7b2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1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5FDA-432F-58D6-0A65-362D813F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5" y="458052"/>
            <a:ext cx="10357666" cy="843719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Popular example – A*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C91015-DF73-8558-8F02-D6E9241C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ea typeface="+mn-lt"/>
                <a:cs typeface="+mn-lt"/>
              </a:rPr>
              <a:t>©️ https://en.wikipedia.org/wiki/A*_search_algorithm</a:t>
            </a:r>
          </a:p>
          <a:p>
            <a:pPr>
              <a:spcAft>
                <a:spcPts val="600"/>
              </a:spcAft>
            </a:pPr>
            <a:endParaRPr lang="en-US" sz="800"/>
          </a:p>
        </p:txBody>
      </p:sp>
      <p:pic>
        <p:nvPicPr>
          <p:cNvPr id="4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74149383-0734-3F2A-2DF2-129AE147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906" y="1415634"/>
            <a:ext cx="5037929" cy="5048661"/>
          </a:xfrm>
          <a:noFill/>
        </p:spPr>
      </p:pic>
    </p:spTree>
    <p:extLst>
      <p:ext uri="{BB962C8B-B14F-4D97-AF65-F5344CB8AC3E}">
        <p14:creationId xmlns:p14="http://schemas.microsoft.com/office/powerpoint/2010/main" val="401960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5FDA-432F-58D6-0A65-362D813F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5" y="458052"/>
            <a:ext cx="10357666" cy="843719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Search based planners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DBB0CF-1C53-660D-12B1-62B94F2DE0E4}"/>
              </a:ext>
            </a:extLst>
          </p:cNvPr>
          <p:cNvSpPr txBox="1">
            <a:spLocks/>
          </p:cNvSpPr>
          <p:nvPr/>
        </p:nvSpPr>
        <p:spPr>
          <a:xfrm>
            <a:off x="961062" y="21716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Advantages</a:t>
            </a:r>
          </a:p>
          <a:p>
            <a:pPr lvl="1"/>
            <a:r>
              <a:rPr lang="en-US" b="1"/>
              <a:t>Can exactly solve</a:t>
            </a:r>
            <a:r>
              <a:rPr lang="en-US"/>
              <a:t> a discrete approximation of a search space. </a:t>
            </a:r>
          </a:p>
          <a:p>
            <a:pPr lvl="1"/>
            <a:r>
              <a:rPr lang="en-US" b="1"/>
              <a:t>Always find the optimal solution</a:t>
            </a:r>
            <a:r>
              <a:rPr lang="en-US"/>
              <a:t> at chosen discretization.</a:t>
            </a:r>
          </a:p>
          <a:p>
            <a:pPr lvl="1"/>
            <a:endParaRPr lang="en-US"/>
          </a:p>
          <a:p>
            <a:pPr>
              <a:buFont typeface="Arial" panose="020B0304020202020204" pitchFamily="34" charset="0"/>
              <a:buChar char="•"/>
            </a:pPr>
            <a:r>
              <a:rPr lang="en-US"/>
              <a:t>Disadvantages</a:t>
            </a:r>
          </a:p>
          <a:p>
            <a:pPr lvl="1"/>
            <a:r>
              <a:rPr lang="en-US"/>
              <a:t>Quality depends on the discretization.</a:t>
            </a:r>
          </a:p>
          <a:p>
            <a:pPr lvl="1"/>
            <a:r>
              <a:rPr lang="en-US" b="1"/>
              <a:t>Finer</a:t>
            </a:r>
            <a:r>
              <a:rPr lang="en-US"/>
              <a:t> the </a:t>
            </a:r>
            <a:r>
              <a:rPr lang="en-US" b="1"/>
              <a:t>discretization</a:t>
            </a:r>
            <a:r>
              <a:rPr lang="en-US"/>
              <a:t>, better the solution but</a:t>
            </a:r>
            <a:r>
              <a:rPr lang="en-US" b="1"/>
              <a:t> worser</a:t>
            </a:r>
            <a:r>
              <a:rPr lang="en-US"/>
              <a:t> the </a:t>
            </a:r>
            <a:r>
              <a:rPr lang="en-US" b="1"/>
              <a:t>computation cost</a:t>
            </a:r>
            <a:r>
              <a:rPr lang="en-US"/>
              <a:t>. 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8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5FDA-432F-58D6-0A65-362D813F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5" y="458052"/>
            <a:ext cx="10357666" cy="843719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Sampling based planners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064E00-01C9-2E23-217E-B6268748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99" y="1983867"/>
            <a:ext cx="5928596" cy="353667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b="1"/>
              <a:t>Uses Random Sampling </a:t>
            </a:r>
            <a:r>
              <a:rPr lang="en-US" sz="1800"/>
              <a:t>to approximate the problem.</a:t>
            </a:r>
          </a:p>
          <a:p>
            <a:pPr>
              <a:lnSpc>
                <a:spcPct val="120000"/>
              </a:lnSpc>
            </a:pPr>
            <a:r>
              <a:rPr lang="en-US" sz="1800" b="1"/>
              <a:t>Avoid picking a fixed resolution</a:t>
            </a:r>
            <a:r>
              <a:rPr lang="en-US" sz="1800"/>
              <a:t> before the start of the search.</a:t>
            </a:r>
          </a:p>
          <a:p>
            <a:pPr>
              <a:lnSpc>
                <a:spcPct val="120000"/>
              </a:lnSpc>
            </a:pPr>
            <a:r>
              <a:rPr lang="en-US" sz="1800"/>
              <a:t>Specifically, RRT works as follows:</a:t>
            </a:r>
          </a:p>
          <a:p>
            <a:pPr lvl="1">
              <a:lnSpc>
                <a:spcPct val="120000"/>
              </a:lnSpc>
            </a:pPr>
            <a:r>
              <a:rPr lang="en-US"/>
              <a:t>grows a tree rooted at the starting configuration by using random samples</a:t>
            </a:r>
          </a:p>
          <a:p>
            <a:pPr lvl="1">
              <a:lnSpc>
                <a:spcPct val="120000"/>
              </a:lnSpc>
            </a:pPr>
            <a:r>
              <a:rPr lang="en-US"/>
              <a:t>a connection is attempted between it and the nearest state</a:t>
            </a:r>
          </a:p>
          <a:p>
            <a:pPr lvl="1">
              <a:lnSpc>
                <a:spcPct val="120000"/>
              </a:lnSpc>
            </a:pPr>
            <a:r>
              <a:rPr lang="en-US"/>
              <a:t>If the connection is feasible (collision free), adds it to the tree</a:t>
            </a:r>
          </a:p>
          <a:p>
            <a:pPr>
              <a:lnSpc>
                <a:spcPct val="120000"/>
              </a:lnSpc>
            </a:pPr>
            <a:endParaRPr lang="en-US" sz="1800"/>
          </a:p>
        </p:txBody>
      </p:sp>
      <p:pic>
        <p:nvPicPr>
          <p:cNvPr id="6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BE9B59D2-CECF-39C6-59EB-D03A47FFB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207" y="2068399"/>
            <a:ext cx="4841695" cy="3721886"/>
          </a:xfrm>
          <a:prstGeom prst="rect">
            <a:avLst/>
          </a:prstGeom>
          <a:noFill/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6935BD8-4463-B13C-D68A-70AEBE22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ea typeface="+mn-lt"/>
                <a:cs typeface="+mn-lt"/>
              </a:rPr>
              <a:t>©️ https://dl.acm.org/doi/fullHtml/10.1145/3507971.3507973</a:t>
            </a:r>
          </a:p>
          <a:p>
            <a:pPr>
              <a:spcAft>
                <a:spcPts val="600"/>
              </a:spcAft>
            </a:pP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12453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5FDA-432F-58D6-0A65-362D813F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5" y="458052"/>
            <a:ext cx="10357666" cy="843719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Popular example - RRT</a:t>
            </a:r>
          </a:p>
        </p:txBody>
      </p:sp>
      <p:pic>
        <p:nvPicPr>
          <p:cNvPr id="8" name="Picture 3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91FC4A91-0333-7EDF-75A0-372D4C14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52" y="1884342"/>
            <a:ext cx="5715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8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5FDA-432F-58D6-0A65-362D813F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5" y="458052"/>
            <a:ext cx="10357666" cy="843719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Sampling based planners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17C8C4-0772-A4B1-EC78-C53F1CAE57AC}"/>
              </a:ext>
            </a:extLst>
          </p:cNvPr>
          <p:cNvSpPr txBox="1">
            <a:spLocks/>
          </p:cNvSpPr>
          <p:nvPr/>
        </p:nvSpPr>
        <p:spPr>
          <a:xfrm>
            <a:off x="911581" y="1825335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Advantages:</a:t>
            </a:r>
          </a:p>
          <a:p>
            <a:pPr lvl="1"/>
            <a:r>
              <a:rPr lang="en-US" b="1">
                <a:ea typeface="+mj-lt"/>
                <a:cs typeface="+mj-lt"/>
              </a:rPr>
              <a:t>Avoid the discretization problem</a:t>
            </a:r>
            <a:r>
              <a:rPr lang="en-US">
                <a:ea typeface="+mj-lt"/>
                <a:cs typeface="+mj-lt"/>
              </a:rPr>
              <a:t>s of graph-search techniques</a:t>
            </a:r>
            <a:endParaRPr lang="en-US"/>
          </a:p>
          <a:p>
            <a:pPr lvl="1"/>
            <a:r>
              <a:rPr lang="en-US" b="1">
                <a:ea typeface="+mj-lt"/>
                <a:cs typeface="+mj-lt"/>
              </a:rPr>
              <a:t>Resolution can be increased</a:t>
            </a:r>
            <a:r>
              <a:rPr lang="en-US">
                <a:ea typeface="+mj-lt"/>
                <a:cs typeface="+mj-lt"/>
              </a:rPr>
              <a:t> until we find a suitable solution</a:t>
            </a:r>
            <a:endParaRPr lang="en-US"/>
          </a:p>
          <a:p>
            <a:pPr marL="228600" lvl="1" indent="0">
              <a:buFont typeface="Avenir Next LT Pro Light" panose="020B0304020202020204" pitchFamily="34" charset="0"/>
              <a:buNone/>
            </a:pPr>
            <a:endParaRPr lang="en-US"/>
          </a:p>
          <a:p>
            <a:r>
              <a:rPr lang="en-US"/>
              <a:t>Disadvantages:</a:t>
            </a:r>
          </a:p>
          <a:p>
            <a:pPr lvl="1"/>
            <a:r>
              <a:rPr lang="en-US">
                <a:ea typeface="+mj-lt"/>
                <a:cs typeface="+mj-lt"/>
              </a:rPr>
              <a:t>Most of them approximate the region in all directions at the same time, making the </a:t>
            </a:r>
            <a:r>
              <a:rPr lang="en-US" b="1">
                <a:ea typeface="+mj-lt"/>
                <a:cs typeface="+mj-lt"/>
              </a:rPr>
              <a:t>search ineffective</a:t>
            </a:r>
            <a:r>
              <a:rPr lang="en-US">
                <a:ea typeface="+mj-lt"/>
                <a:cs typeface="+mj-lt"/>
              </a:rPr>
              <a:t> </a:t>
            </a:r>
          </a:p>
          <a:p>
            <a:pPr lvl="2"/>
            <a:r>
              <a:rPr lang="en-US">
                <a:ea typeface="+mj-lt"/>
                <a:cs typeface="+mj-lt"/>
              </a:rPr>
              <a:t>(Few of them like Informed RRT* use a bias heuristic but we are going to discuss something better 😉! )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5433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VeniceBeachVTI</vt:lpstr>
      <vt:lpstr>Batch Informed Trees (BIT*)</vt:lpstr>
      <vt:lpstr>PowerPoint Presentation</vt:lpstr>
      <vt:lpstr>PowerPoint Presentation</vt:lpstr>
      <vt:lpstr>SEARCH BASED PLANNERS</vt:lpstr>
      <vt:lpstr>Popular example – A*</vt:lpstr>
      <vt:lpstr>Search based planners</vt:lpstr>
      <vt:lpstr>Sampling based planners</vt:lpstr>
      <vt:lpstr>Popular example - RRT</vt:lpstr>
      <vt:lpstr>Sampling based planners </vt:lpstr>
      <vt:lpstr>Motion  planners – desired properties</vt:lpstr>
      <vt:lpstr>BATCH INFORMED TREES (BIT*) ALGORITHM</vt:lpstr>
      <vt:lpstr>A LITTLE BIT OF THEORY</vt:lpstr>
      <vt:lpstr>Random Geometric Graph (RGG) </vt:lpstr>
      <vt:lpstr>PowerPoint Presentation</vt:lpstr>
      <vt:lpstr>PowerPoint Presentation</vt:lpstr>
      <vt:lpstr>PowerPoint Presentation</vt:lpstr>
      <vt:lpstr>General Working of BIT*</vt:lpstr>
      <vt:lpstr>BIT*</vt:lpstr>
      <vt:lpstr>Initialization</vt:lpstr>
      <vt:lpstr>Main Loop</vt:lpstr>
      <vt:lpstr>Prune</vt:lpstr>
      <vt:lpstr>Sample</vt:lpstr>
      <vt:lpstr>Expand Next Vertex</vt:lpstr>
      <vt:lpstr>The Four IFS</vt:lpstr>
      <vt:lpstr>Adding/Subtracting an Edge</vt:lpstr>
      <vt:lpstr>Experiments</vt:lpstr>
      <vt:lpstr>Experiments</vt:lpstr>
      <vt:lpstr>EMPTY Scenario</vt:lpstr>
      <vt:lpstr>SYMMETRY SCENARIO</vt:lpstr>
      <vt:lpstr>ENCLOSURE SCENARIO</vt:lpstr>
      <vt:lpstr>MAZE SCENARIO</vt:lpstr>
      <vt:lpstr>WALL-GAP SCENARIO</vt:lpstr>
      <vt:lpstr>RANDOM SCENARIO</vt:lpstr>
      <vt:lpstr>PowerPoint Presentation</vt:lpstr>
      <vt:lpstr>TURTLEBOT WALL GAP EXPERIMENT</vt:lpstr>
      <vt:lpstr>FUTURE WORK</vt:lpstr>
      <vt:lpstr>Questions?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</cp:revision>
  <dcterms:created xsi:type="dcterms:W3CDTF">2023-04-16T23:27:25Z</dcterms:created>
  <dcterms:modified xsi:type="dcterms:W3CDTF">2023-06-01T23:45:53Z</dcterms:modified>
</cp:coreProperties>
</file>